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3"/>
  </p:notesMasterIdLst>
  <p:sldIdLst>
    <p:sldId id="256" r:id="rId3"/>
    <p:sldId id="333" r:id="rId4"/>
    <p:sldId id="278" r:id="rId5"/>
    <p:sldId id="350" r:id="rId6"/>
    <p:sldId id="359" r:id="rId7"/>
    <p:sldId id="351" r:id="rId8"/>
    <p:sldId id="352" r:id="rId9"/>
    <p:sldId id="353" r:id="rId10"/>
    <p:sldId id="363" r:id="rId11"/>
    <p:sldId id="354" r:id="rId12"/>
    <p:sldId id="295" r:id="rId13"/>
    <p:sldId id="346" r:id="rId14"/>
    <p:sldId id="355" r:id="rId15"/>
    <p:sldId id="357" r:id="rId16"/>
    <p:sldId id="358" r:id="rId17"/>
    <p:sldId id="347" r:id="rId18"/>
    <p:sldId id="348" r:id="rId19"/>
    <p:sldId id="322" r:id="rId20"/>
    <p:sldId id="324" r:id="rId21"/>
    <p:sldId id="314" r:id="rId22"/>
    <p:sldId id="313" r:id="rId23"/>
    <p:sldId id="257" r:id="rId24"/>
    <p:sldId id="261" r:id="rId25"/>
    <p:sldId id="360" r:id="rId26"/>
    <p:sldId id="258" r:id="rId27"/>
    <p:sldId id="259" r:id="rId28"/>
    <p:sldId id="326" r:id="rId29"/>
    <p:sldId id="260" r:id="rId30"/>
    <p:sldId id="325" r:id="rId31"/>
    <p:sldId id="328" r:id="rId32"/>
    <p:sldId id="361" r:id="rId33"/>
    <p:sldId id="329" r:id="rId34"/>
    <p:sldId id="330" r:id="rId35"/>
    <p:sldId id="362" r:id="rId36"/>
    <p:sldId id="331" r:id="rId37"/>
    <p:sldId id="365" r:id="rId38"/>
    <p:sldId id="332" r:id="rId39"/>
    <p:sldId id="340" r:id="rId40"/>
    <p:sldId id="335" r:id="rId41"/>
    <p:sldId id="337" r:id="rId42"/>
    <p:sldId id="366" r:id="rId43"/>
    <p:sldId id="338" r:id="rId44"/>
    <p:sldId id="367" r:id="rId45"/>
    <p:sldId id="341" r:id="rId46"/>
    <p:sldId id="342" r:id="rId47"/>
    <p:sldId id="343" r:id="rId48"/>
    <p:sldId id="344" r:id="rId49"/>
    <p:sldId id="339" r:id="rId50"/>
    <p:sldId id="368" r:id="rId51"/>
    <p:sldId id="364" r:id="rId5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62" autoAdjust="0"/>
  </p:normalViewPr>
  <p:slideViewPr>
    <p:cSldViewPr snapToGrid="0">
      <p:cViewPr varScale="1">
        <p:scale>
          <a:sx n="68" d="100"/>
          <a:sy n="68" d="100"/>
        </p:scale>
        <p:origin x="-79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04AB7-913D-47BE-BB46-C21D65DC8A5C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0B111-BCF3-45BC-9117-91BE863E8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5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80B111-BCF3-45BC-9117-91BE863E8ED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0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459710-63F3-49AF-A016-9DBED3CF0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5F82240-9D10-4891-9DBD-2FD7F032C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EDBE685-ED11-4D87-99CA-463C4A0AA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DC2597E-6F11-4D80-8486-8AA87221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BCEB7C2-AF89-4169-A917-F81839CC7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91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B35AA3C-ED42-4D7A-B2E7-67432EB85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3AF55F2-8F58-429F-99CF-FE6B2A1EC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249E5A1-C569-43D5-A7BE-C5EA655F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9ECB180-8640-4CE2-822A-9FF7B1A2E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CDF6ABE-2A80-41C9-BA0B-F472CCEC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0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D0292A07-00C6-4370-908B-3A630B26CF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2D3496C-8F1D-4B34-9818-350D5D8CF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EBB1399-84E6-46F5-9EE1-ADB92986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59AEFEA-C7FC-427C-982B-18E6E0D99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FE855C7-3443-440B-AF93-D73B7878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30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295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169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92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347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485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869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402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DEC58D2-0FD5-4951-9A3D-6CA072B9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0013155-8F93-406E-9E8A-0E27C9BE5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61236C-529F-446D-B5D6-6D9C8333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F5890EA-5F0D-440C-BDAA-4EE19ADB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3DC09F9-68B4-4B75-93A5-A80CC774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767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9960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211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72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766BC0-CC5D-4E56-BFB9-3C2126554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6D254BA-ECF7-4AA9-B5FA-1C5BBBA28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DE84568-1A1A-47B3-B06C-40D86BBDA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386CA0A-7B8E-4F15-B39B-16F8B528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A13A4B6-2143-46DB-BA1B-9514390B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99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B69183-29E3-4931-B04A-81BFCCBB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2CFC309-77C1-4D7F-B62E-A47D96DC1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5EAA19E-BE94-4393-8777-92DCC48BD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BE50289-3ED7-4A8C-9E30-000069BC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E7D9F17-70C5-4BCD-A86B-DF35A91D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397CEE-A649-4402-80A6-0AE3F43B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00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477293-906F-404B-8048-10DE3233D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0F86823-B6CD-4E7D-BB2B-B77F82888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4D071FA-E472-4504-8DA7-498272E2B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CDA0C2B-64FD-44C2-AF3D-F13782D0FF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B98DCF8-135D-424D-BD85-A0493A2ED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B335B84-E1F4-4725-9C6A-7B9C621DB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DCF0BD2-8CCE-4506-9C9A-A9B0C631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64F238B-88B0-45A6-91F8-08293B9E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94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41DB10-E98B-4066-A98A-C5444B6E9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B523922-00C5-4072-BB04-D5E493E1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5518408-A602-413C-826D-53515E12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210D91D-883E-445C-94E8-EF226B76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15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07DD898-B54A-4264-978A-B11A03001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9F92EF0-9324-4AC7-AADD-FF52A1E2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DBF0C5F-76B8-4E88-B99E-2A616F4AF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7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7EB019-5EFC-4C0E-8CF9-C3C56C296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7D1C7A-0615-4541-BED7-C777C2640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FB95513-E1EA-443F-B020-621F8E1FA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B1E1114-7265-4F31-9920-E4B2AF0B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E6E5BB4-6234-4509-A678-06A48D20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23BBD3A-4CCD-4CED-90F5-138283030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0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ADCAF5-FDA6-400B-953E-8BFA249B1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C8AF80D-D15C-4CDE-A8D9-D5BFA4BE6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202B73B-ACD9-4A37-B9EC-8DAA23F35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C15F417-F439-4569-AA49-A899B921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701FD60-AEDB-4CED-9A49-569DB8E0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A9DE524-1576-42A0-AA31-3A0C5363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76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FDEE55-82BE-4615-91EF-42037418D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9D1096C-5D14-4491-8562-E21FBF74B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FE1F17A-3F67-4214-807E-D9E09B32B0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3787C-DEDD-4BCA-A9FE-5C010DB0F6AE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C05F8C2-CBBC-4411-BA22-A52F166A26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502C30-554C-4E10-B03F-CB730CEE0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21C7D-5FB6-435B-85AB-2E2FE06F2D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85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1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38A8C8-5CDD-4008-BC97-D02947074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06487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EF1CF02-7804-4E6A-B7B9-BC2D4DF88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242323" cy="165576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дерматовенерологии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ОрГМУ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8890" y="708660"/>
            <a:ext cx="7452360" cy="1446550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Общественная профилактика ИППП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78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0AEECBF-CEA6-479F-B41C-CE2E7E106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32" y="647114"/>
            <a:ext cx="12029768" cy="60781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данные о факторах риска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детерминантах  ИППП,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чтобы понимать их и бороться с ними. Уделять особое внимание проведению, при возможности,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контактной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профилактики. Применять как традиционные, так и новые методики опросных обследований, чтобы формировать точные оценки численности ключевых групп населения и получать подробную картину субнациональных эпидемий; интегрировать биологическое наблюдение с другими программами, такими как программа поведенческого надзора в отношении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ВИЧ-инфицированных,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включая отслеживание контактов и лечение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Укреплять возможности стран в области лабораторных исследований посредством контроля качества и проведение диагностики по месту предоставления помощи, чтобы обеспечить текущий мониторинг инфекций,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передающихся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половым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путём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 устойчивости N.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gonorrhoeae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10000"/>
              </a:lnSpc>
              <a:buClr>
                <a:schemeClr val="tx1"/>
              </a:buCl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противомикробным препаратам.  </a:t>
            </a:r>
          </a:p>
        </p:txBody>
      </p:sp>
    </p:spTree>
    <p:extLst>
      <p:ext uri="{BB962C8B-B14F-4D97-AF65-F5344CB8AC3E}">
        <p14:creationId xmlns:p14="http://schemas.microsoft.com/office/powerpoint/2010/main" val="39243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Группы риска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465" y="1412776"/>
            <a:ext cx="11606979" cy="5161760"/>
          </a:xfrm>
        </p:spPr>
        <p:txBody>
          <a:bodyPr>
            <a:noAutofit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Каждая страна должна определить особые группы населения с наиболее высокими показателями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распространённости  ИППП,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которых ответные меры должны осуществляться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учётом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эпидемиологического и социального контекста. Особыми группами населения в отношении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ИППП должны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являться группы людей, которые с большей степенью вероятности имеют большое число сексуальных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такие как работники секс-индустрии и их клиенты. </a:t>
            </a:r>
          </a:p>
        </p:txBody>
      </p:sp>
    </p:spTree>
    <p:extLst>
      <p:ext uri="{BB962C8B-B14F-4D97-AF65-F5344CB8AC3E}">
        <p14:creationId xmlns:p14="http://schemas.microsoft.com/office/powerpoint/2010/main" val="365430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580EEA-BA6A-4999-9773-671B2A7BB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35" y="693174"/>
            <a:ext cx="11842955" cy="89965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Согласно Глобальной стратегии профилактики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ИППП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разработанной ВОЗ, к группам риска, уязвимым по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ним,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относятся: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DB9CFA3-533C-4E2D-A8D0-AB623D4FB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7" y="1740310"/>
            <a:ext cx="11769212" cy="483422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/>
              <a:t>• лица, занимающиеся коммерческим сексом, и их клиенты;</a:t>
            </a:r>
          </a:p>
          <a:p>
            <a:pPr marL="109728" indent="0">
              <a:buNone/>
            </a:pPr>
            <a:r>
              <a:rPr lang="ru-RU" dirty="0"/>
              <a:t>• потребители инъекционных наркотиков; </a:t>
            </a:r>
          </a:p>
          <a:p>
            <a:pPr marL="109728" indent="0">
              <a:buNone/>
            </a:pPr>
            <a:r>
              <a:rPr lang="ru-RU" dirty="0"/>
              <a:t>• мобильные группы населения (водители грузовиков, совершающие дальние рейсы, рыбаки, моряки, рабочие-мигранты и др.); </a:t>
            </a:r>
          </a:p>
          <a:p>
            <a:pPr marL="109728" indent="0">
              <a:buNone/>
            </a:pPr>
            <a:r>
              <a:rPr lang="ru-RU" dirty="0"/>
              <a:t>• мужчины, имеющие секс с мужчинами; </a:t>
            </a:r>
          </a:p>
          <a:p>
            <a:pPr marL="109728" indent="0">
              <a:buNone/>
            </a:pPr>
            <a:r>
              <a:rPr lang="ru-RU" dirty="0"/>
              <a:t>• </a:t>
            </a:r>
            <a:r>
              <a:rPr lang="ru-RU" dirty="0" smtClean="0"/>
              <a:t>заключённые</a:t>
            </a:r>
            <a:r>
              <a:rPr lang="ru-RU" dirty="0"/>
              <a:t>; </a:t>
            </a:r>
          </a:p>
          <a:p>
            <a:pPr marL="109728" indent="0">
              <a:buNone/>
            </a:pPr>
            <a:r>
              <a:rPr lang="ru-RU" dirty="0"/>
              <a:t>• беженцы и временные переселенцы; </a:t>
            </a:r>
          </a:p>
          <a:p>
            <a:pPr marL="109728" indent="0">
              <a:buNone/>
            </a:pPr>
            <a:r>
              <a:rPr lang="ru-RU" dirty="0"/>
              <a:t>• служащие военных и полицейских формирований; </a:t>
            </a:r>
          </a:p>
          <a:p>
            <a:pPr marL="109728" indent="0">
              <a:buNone/>
            </a:pPr>
            <a:r>
              <a:rPr lang="ru-RU" dirty="0"/>
              <a:t>• туристы, особенно совершающие поездки с целью сексуальных контактов; </a:t>
            </a:r>
          </a:p>
          <a:p>
            <a:pPr marL="109728" indent="0">
              <a:buNone/>
            </a:pPr>
            <a:r>
              <a:rPr lang="ru-RU" dirty="0"/>
              <a:t>• жертвы сексуального насилия; </a:t>
            </a:r>
          </a:p>
          <a:p>
            <a:pPr marL="109728" indent="0">
              <a:buNone/>
            </a:pPr>
            <a:r>
              <a:rPr lang="ru-RU" dirty="0"/>
              <a:t>• лица без </a:t>
            </a:r>
            <a:r>
              <a:rPr lang="ru-RU" dirty="0" smtClean="0"/>
              <a:t>определённого </a:t>
            </a:r>
            <a:r>
              <a:rPr lang="ru-RU" dirty="0"/>
              <a:t>места жительства. </a:t>
            </a:r>
          </a:p>
        </p:txBody>
      </p:sp>
    </p:spTree>
    <p:extLst>
      <p:ext uri="{BB962C8B-B14F-4D97-AF65-F5344CB8AC3E}">
        <p14:creationId xmlns:p14="http://schemas.microsoft.com/office/powerpoint/2010/main" val="18343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914122-38D5-435D-B454-73F406A3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19" y="516194"/>
            <a:ext cx="11769213" cy="1209367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При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определении комплекса мер вмешательства в каждой стране следует принимать во внимание возможность сочетанных инфекций.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555908-843D-47C4-90E9-E5B190A2B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7" y="1474839"/>
            <a:ext cx="11946194" cy="5383161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ru-RU" dirty="0" smtClean="0"/>
              <a:t> ИППП имеют </a:t>
            </a:r>
            <a:r>
              <a:rPr lang="ru-RU" dirty="0"/>
              <a:t>общие факторы риска, связанные с формами поведения.  Возможно заражение несколькими инфекциями одновременно, </a:t>
            </a:r>
            <a:r>
              <a:rPr lang="ru-RU" dirty="0" smtClean="0"/>
              <a:t>а </a:t>
            </a:r>
            <a:r>
              <a:rPr lang="ru-RU" dirty="0"/>
              <a:t>существующие инфекции могут способствовать передаче и приобретению других инфекций, </a:t>
            </a:r>
            <a:r>
              <a:rPr lang="ru-RU" dirty="0" smtClean="0"/>
              <a:t>передающихся  </a:t>
            </a:r>
            <a:r>
              <a:rPr lang="ru-RU" dirty="0"/>
              <a:t>половым </a:t>
            </a:r>
            <a:r>
              <a:rPr lang="ru-RU" dirty="0" smtClean="0"/>
              <a:t>путём</a:t>
            </a:r>
            <a:r>
              <a:rPr lang="ru-RU" dirty="0"/>
              <a:t>, включая ВИЧ.  Постановка диагноза одной инфекции указывает на риск наличия других инфекций.  Хотя случаи сочетанных инфекций широко распространены, точные оценки </a:t>
            </a:r>
            <a:r>
              <a:rPr lang="ru-RU" dirty="0" smtClean="0"/>
              <a:t>распространённости </a:t>
            </a:r>
            <a:r>
              <a:rPr lang="ru-RU" dirty="0"/>
              <a:t>сочетанных инфекций в мире отсутствуют. Наибольшему риску </a:t>
            </a:r>
            <a:r>
              <a:rPr lang="ru-RU" dirty="0" err="1"/>
              <a:t>коинфицирования</a:t>
            </a:r>
            <a:r>
              <a:rPr lang="ru-RU" dirty="0"/>
              <a:t> </a:t>
            </a:r>
            <a:r>
              <a:rPr lang="ru-RU" dirty="0" smtClean="0"/>
              <a:t> подвергаются </a:t>
            </a:r>
            <a:r>
              <a:rPr lang="ru-RU" dirty="0"/>
              <a:t>особые группы населения, включая ключевые группы населения в отношении ВИЧ.  Таким образом, проблеме наличия сочетанных инфекций с клиническими проявлениями и бессимптомного характера среди этих групп населения, а также всего населения в целом следует уделять повышенное внимание на всех уровнях системы здравоохранения.  </a:t>
            </a:r>
          </a:p>
        </p:txBody>
      </p:sp>
    </p:spTree>
    <p:extLst>
      <p:ext uri="{BB962C8B-B14F-4D97-AF65-F5344CB8AC3E}">
        <p14:creationId xmlns:p14="http://schemas.microsoft.com/office/powerpoint/2010/main" val="18776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0EDD53-36C0-4686-80C9-268BB179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72" y="663677"/>
            <a:ext cx="11926528" cy="1017639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Хотя основные меры вмешательства и услуги будут разными в зависимости от условий и эпидемиологической обстановки в каждой стране, необходимо обеспечить охват всех следующих областей вмешательства: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3978749-434A-4A9B-ACC7-F62923BF6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725561"/>
            <a:ext cx="12191999" cy="4940710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3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профилактика передачи и приобретения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ИППП;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3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ранняя диагностика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ИППП,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направление на лечение; </a:t>
            </a:r>
          </a:p>
          <a:p>
            <a:pPr marL="109728" indent="0">
              <a:lnSpc>
                <a:spcPct val="13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работа с пациентами, имеющими симптоматические проявления; </a:t>
            </a:r>
          </a:p>
          <a:p>
            <a:pPr marL="109728" indent="0">
              <a:lnSpc>
                <a:spcPct val="13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обеспечение охвата сексуальных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предложение им лечения; </a:t>
            </a:r>
          </a:p>
          <a:p>
            <a:pPr marL="109728" indent="0">
              <a:lnSpc>
                <a:spcPct val="13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• использование комплекса мер для достижения максимального эффекта: (1) ликвидация передачи сифилиса и ВИЧ от матери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3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2) использование вакцин против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ВПЧ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гепатита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полной мере;  (3) борьба с распространением и последствиями устойчивости гонококка к противомикробным препаратам; </a:t>
            </a:r>
          </a:p>
          <a:p>
            <a:pPr marL="109728" indent="0">
              <a:lnSpc>
                <a:spcPct val="13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обеспечение качества помощи при реализации услуг и мер вмешательства в связи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ИППП:</a:t>
            </a:r>
          </a:p>
          <a:p>
            <a:pPr marL="109728" indent="0">
              <a:lnSpc>
                <a:spcPct val="13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(1)  укрепление полного комплекса услуг, включающего в себя профилактику, диагностику, лечение и уход; (2)  обеспечение взаимосвязи и интеграции услуг и программ;  (3)  реализация программ повышения и обеспечения качества. </a:t>
            </a:r>
          </a:p>
        </p:txBody>
      </p:sp>
    </p:spTree>
    <p:extLst>
      <p:ext uri="{BB962C8B-B14F-4D97-AF65-F5344CB8AC3E}">
        <p14:creationId xmlns:p14="http://schemas.microsoft.com/office/powerpoint/2010/main" val="195169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34AAE2A-BCD6-4692-8618-E9F72D14E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484" y="560439"/>
            <a:ext cx="11887200" cy="973393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Наиболее действенным способом предупреждения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ИППП является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комбинированная профилактика.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F8AE61B-7C5D-4641-BED7-896ADEE3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77" y="1474839"/>
            <a:ext cx="11769213" cy="51914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ru-RU" dirty="0"/>
              <a:t>Основанные на фактических данных и всесторонние системы профилактики наиболее эффективны при использовании стратегической комбинации поведенческих, биомедицинских и структурных подходов, включая понимание </a:t>
            </a:r>
            <a:r>
              <a:rPr lang="ru-RU" dirty="0" smtClean="0"/>
              <a:t> ИППП и </a:t>
            </a:r>
            <a:r>
              <a:rPr lang="ru-RU" dirty="0"/>
              <a:t>методов первичной профилактики, включая использование презервативов, уделяя особое внимание работе с людьми, которые в наибольшей степени затронуты проблемой </a:t>
            </a:r>
            <a:r>
              <a:rPr lang="ru-RU" dirty="0" smtClean="0"/>
              <a:t> ИППП и </a:t>
            </a:r>
            <a:r>
              <a:rPr lang="ru-RU" dirty="0"/>
              <a:t>уязвимы к ним, в особенности с подростками.  Комбинированная профилактика ВИЧ должна также включать компоненты, ориентированные на другие </a:t>
            </a:r>
            <a:r>
              <a:rPr lang="ru-RU" dirty="0" smtClean="0"/>
              <a:t> ИППП.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94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A96350C-C717-495F-BF25-C59A08FD7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33" y="648929"/>
            <a:ext cx="11901948" cy="601734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30000"/>
              </a:lnSpc>
              <a:buClr>
                <a:schemeClr val="tx1"/>
              </a:buCl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Одним из методов выявления ИППП для проведения соответствующих профилактических и лечебных мероприятий является скрининг — рутинное предложение обследоваться на ИППП при обращении за медицинской помощью. Скрининг проводится среди всего населения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определённых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групп населения. Например, оправдан скрининг на ВИЧ-инфекцию и сифилис мужчин, имеющих рискованное сексуальное поведение. Существуют убедительные данные о целесообразности скрининга женщин с рискованным сексуальным поведением на сифилис, ВИЧ-инфекцию,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хламидийную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гонококковую инфекции. Другой группой, в которой проводится скрининг на ИППП, являются беременные женщины. Цель скрининга в этом случае — своевременное выявление инфекций для профилактики их перинатальной передачи. Доказана эффективность скрининга беременных женщин для профилактики перинатальной передачи ВИЧ, сифилиса и вируса гепатита В. Важно обследовать женщину во время беременности и на другие инфекции: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хламидийную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гонококковую и урогенитальный трихомониаз. </a:t>
            </a:r>
          </a:p>
        </p:txBody>
      </p:sp>
    </p:spTree>
    <p:extLst>
      <p:ext uri="{BB962C8B-B14F-4D97-AF65-F5344CB8AC3E}">
        <p14:creationId xmlns:p14="http://schemas.microsoft.com/office/powerpoint/2010/main" val="8894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CE2C0FF-ACE5-4999-9EE4-56C2807EC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1" y="663677"/>
            <a:ext cx="11842953" cy="591085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Вакцинация — один из важнейших методов борьбы с инфекционными заболеваниями. Первой инфекцией, </a:t>
            </a:r>
            <a:r>
              <a:rPr lang="ru-RU" dirty="0" smtClean="0"/>
              <a:t>передающейся </a:t>
            </a:r>
            <a:r>
              <a:rPr lang="ru-RU" dirty="0"/>
              <a:t>половым </a:t>
            </a:r>
            <a:r>
              <a:rPr lang="ru-RU" dirty="0" smtClean="0"/>
              <a:t>путём</a:t>
            </a:r>
            <a:r>
              <a:rPr lang="ru-RU" dirty="0"/>
              <a:t>, против которой разработана эффективная вакцина, является вирус гепатита В. Вакцинация против гепатита В осуществляется при поддержке государственного финансирования во многих странах мира, включая РФ. Второй инфекцией</a:t>
            </a:r>
            <a:r>
              <a:rPr lang="ru-RU" dirty="0" smtClean="0"/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передающейся </a:t>
            </a:r>
            <a:r>
              <a:rPr lang="ru-RU" dirty="0"/>
              <a:t>половым </a:t>
            </a:r>
            <a:r>
              <a:rPr lang="ru-RU" dirty="0" smtClean="0"/>
              <a:t>путём, </a:t>
            </a:r>
            <a:r>
              <a:rPr lang="ru-RU" dirty="0"/>
              <a:t>против которой удалось создать вакцину, является вирус папилломы человека (ВПЧ). В международных многоцентровых рандомизированных плацебо-контролируемых исследованиях, продолжавшихся не менее 3 лет, была показана эффективность вакцины против </a:t>
            </a:r>
            <a:r>
              <a:rPr lang="ru-RU" dirty="0" smtClean="0"/>
              <a:t>16-го </a:t>
            </a:r>
            <a:r>
              <a:rPr lang="ru-RU" dirty="0"/>
              <a:t>и 18-го типов ВПЧ, вызывающих рак шейки матки и влагалища. В Великобритании и Австралии вакцина против ВПЧ была включена в национальный календарь прививок для вакцинации девочек (от </a:t>
            </a:r>
            <a:r>
              <a:rPr lang="ru-RU" dirty="0" smtClean="0"/>
              <a:t>12 </a:t>
            </a:r>
            <a:r>
              <a:rPr lang="ru-RU" dirty="0"/>
              <a:t>до 18 лет в Великобритании и 12—26 лет — в </a:t>
            </a:r>
            <a:r>
              <a:rPr lang="ru-RU" dirty="0" smtClean="0"/>
              <a:t>Австралии). </a:t>
            </a:r>
            <a:r>
              <a:rPr lang="ru-RU" dirty="0"/>
              <a:t>Вакцинация против ВПЧ также рекомендуется в США. Однако исследователи отмечают, что данных, подтверждающих обоснованность финансовых затрат для широкой вакцинации женского населения, а также долгосрочную эффективность вакцины, </a:t>
            </a:r>
            <a:r>
              <a:rPr lang="ru-RU" dirty="0" smtClean="0"/>
              <a:t>недостаточно.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318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548680"/>
            <a:ext cx="8170095" cy="8081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Основные методы профилактики на популяционном уровне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199" y="1474839"/>
            <a:ext cx="8799871" cy="509969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Tx/>
            </a:pPr>
            <a:r>
              <a:rPr lang="ru-RU" dirty="0"/>
              <a:t>Распространение информации об опасности </a:t>
            </a:r>
            <a:r>
              <a:rPr lang="ru-RU" dirty="0" smtClean="0"/>
              <a:t>ИППП </a:t>
            </a:r>
            <a:r>
              <a:rPr lang="ru-RU" dirty="0"/>
              <a:t>и методах их профилактики через </a:t>
            </a:r>
            <a:r>
              <a:rPr lang="ru-RU" dirty="0" smtClean="0"/>
              <a:t>СМИ.</a:t>
            </a:r>
            <a:endParaRPr lang="ru-RU" dirty="0"/>
          </a:p>
          <a:p>
            <a:pPr>
              <a:lnSpc>
                <a:spcPct val="150000"/>
              </a:lnSpc>
              <a:buClrTx/>
            </a:pPr>
            <a:r>
              <a:rPr lang="ru-RU" dirty="0"/>
              <a:t>Разработка и внедрение программ по половому воспитанию для различных групп </a:t>
            </a:r>
            <a:r>
              <a:rPr lang="ru-RU" dirty="0" smtClean="0"/>
              <a:t>населения.</a:t>
            </a:r>
            <a:endParaRPr lang="ru-RU" dirty="0"/>
          </a:p>
          <a:p>
            <a:pPr>
              <a:lnSpc>
                <a:spcPct val="150000"/>
              </a:lnSpc>
              <a:buClrTx/>
            </a:pPr>
            <a:r>
              <a:rPr lang="ru-RU" dirty="0"/>
              <a:t>Проведение бесед, лекций, семинаров в образовательных  учреждениях для </a:t>
            </a:r>
            <a:r>
              <a:rPr lang="ru-RU" dirty="0" smtClean="0"/>
              <a:t>учащихся.</a:t>
            </a:r>
            <a:endParaRPr lang="ru-RU" dirty="0"/>
          </a:p>
          <a:p>
            <a:pPr>
              <a:lnSpc>
                <a:spcPct val="150000"/>
              </a:lnSpc>
              <a:buClrTx/>
            </a:pPr>
            <a:r>
              <a:rPr lang="ru-RU" dirty="0"/>
              <a:t>Организация центров помощи </a:t>
            </a:r>
            <a:r>
              <a:rPr lang="ru-RU" dirty="0" smtClean="0"/>
              <a:t>подросткам.</a:t>
            </a:r>
            <a:endParaRPr lang="ru-RU" dirty="0"/>
          </a:p>
          <a:p>
            <a:pPr>
              <a:lnSpc>
                <a:spcPct val="150000"/>
              </a:lnSpc>
              <a:buClrTx/>
            </a:pPr>
            <a:r>
              <a:rPr lang="ru-RU" dirty="0"/>
              <a:t>Подготовка </a:t>
            </a:r>
            <a:r>
              <a:rPr lang="ru-RU" dirty="0" smtClean="0"/>
              <a:t>волонтёров </a:t>
            </a:r>
            <a:r>
              <a:rPr lang="ru-RU" dirty="0"/>
              <a:t>из среды </a:t>
            </a:r>
            <a:r>
              <a:rPr lang="ru-RU" dirty="0" smtClean="0"/>
              <a:t>молодежи.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54868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Основные методы профилактики на популяционном уровне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86349" y="1772816"/>
            <a:ext cx="10235380" cy="480172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ru-RU" dirty="0"/>
              <a:t>Своевременная диагностика и привлечение к лечению всех контактировавших источников </a:t>
            </a:r>
            <a:r>
              <a:rPr lang="ru-RU" dirty="0" smtClean="0"/>
              <a:t>заражения.</a:t>
            </a:r>
          </a:p>
          <a:p>
            <a:pPr>
              <a:buClrTx/>
            </a:pPr>
            <a:endParaRPr lang="ru-RU" dirty="0"/>
          </a:p>
          <a:p>
            <a:pPr>
              <a:buClrTx/>
            </a:pPr>
            <a:r>
              <a:rPr lang="ru-RU" dirty="0"/>
              <a:t>Обязательные профилактические медицинские осмотры на венерические заболевания ряда </a:t>
            </a:r>
            <a:r>
              <a:rPr lang="ru-RU" dirty="0" smtClean="0"/>
              <a:t>контингентов.</a:t>
            </a:r>
          </a:p>
          <a:p>
            <a:pPr>
              <a:buClrTx/>
            </a:pPr>
            <a:endParaRPr lang="ru-RU" dirty="0"/>
          </a:p>
          <a:p>
            <a:pPr>
              <a:buClrTx/>
            </a:pPr>
            <a:r>
              <a:rPr lang="ru-RU" dirty="0"/>
              <a:t>Обследование </a:t>
            </a:r>
            <a:r>
              <a:rPr lang="ru-RU" dirty="0" smtClean="0"/>
              <a:t>беременных.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>
            <a:extLst>
              <a:ext uri="{FF2B5EF4-FFF2-40B4-BE49-F238E27FC236}">
                <a16:creationId xmlns="" xmlns:a16="http://schemas.microsoft.com/office/drawing/2014/main" id="{16F43976-36CB-4C2F-8BAB-269645DF14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1" b="30418"/>
          <a:stretch/>
        </p:blipFill>
        <p:spPr>
          <a:xfrm>
            <a:off x="98475" y="702249"/>
            <a:ext cx="10138128" cy="5814428"/>
          </a:xfrm>
        </p:spPr>
      </p:pic>
      <p:pic>
        <p:nvPicPr>
          <p:cNvPr id="10" name="Объект 8">
            <a:extLst>
              <a:ext uri="{FF2B5EF4-FFF2-40B4-BE49-F238E27FC236}">
                <a16:creationId xmlns="" xmlns:a16="http://schemas.microsoft.com/office/drawing/2014/main" id="{C3FA5D60-DD2C-4B7F-98A7-66CACD7D15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49" t="72610" r="24694"/>
          <a:stretch/>
        </p:blipFill>
        <p:spPr>
          <a:xfrm>
            <a:off x="8478131" y="533936"/>
            <a:ext cx="3606017" cy="221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2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18"/>
          <a:stretch>
            <a:fillRect/>
          </a:stretch>
        </p:blipFill>
        <p:spPr>
          <a:xfrm>
            <a:off x="1524000" y="1412776"/>
            <a:ext cx="9206646" cy="5150140"/>
          </a:xfrm>
        </p:spPr>
      </p:pic>
      <p:sp>
        <p:nvSpPr>
          <p:cNvPr id="5" name="TextBox 4"/>
          <p:cNvSpPr txBox="1"/>
          <p:nvPr/>
        </p:nvSpPr>
        <p:spPr>
          <a:xfrm>
            <a:off x="1775519" y="692696"/>
            <a:ext cx="9462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комплекс мероприятий в отношении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ИППП 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«принцип каскада»</a:t>
            </a:r>
          </a:p>
        </p:txBody>
      </p:sp>
    </p:spTree>
    <p:extLst>
      <p:ext uri="{BB962C8B-B14F-4D97-AF65-F5344CB8AC3E}">
        <p14:creationId xmlns:p14="http://schemas.microsoft.com/office/powerpoint/2010/main" val="36341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6" y="699154"/>
            <a:ext cx="8676455" cy="6158847"/>
          </a:xfrm>
        </p:spPr>
      </p:pic>
    </p:spTree>
    <p:extLst>
      <p:ext uri="{BB962C8B-B14F-4D97-AF65-F5344CB8AC3E}">
        <p14:creationId xmlns:p14="http://schemas.microsoft.com/office/powerpoint/2010/main" val="134198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13BDE1-72BB-4586-B3D1-07DE9D1A1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"/>
            <a:ext cx="10488561" cy="106188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Лучшим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способом предупреждения ИППП является предупреждение возможности заражения.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972785-6ADA-498A-9C39-4DB796F84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988142"/>
            <a:ext cx="11562735" cy="572237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этом первом уровне профилактики вероятность подвергнуться риску инфицирования ИППП может быть снижена следующими способами: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воздержание от вступления в половые отношения в подростковом возрасте;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ограничение числа половых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правильное и регулярное пользование презервативами.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Профилактика ИППП также предполагает своевременное выявление и эффективное лечение ИППП тогда, когда заражение ими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всё-таки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произошло. Это не только уменьшает вероятность развития осложнений у данного лица, но также позволяет предотвратить новые случаи инфицирования в сообществе. Чем скорее будет вылечена ИППП, тем меньше вероятность того, что будут инфицированы другие лица.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DE77AC-5B0B-4A88-ADDB-9EF2B63A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899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Работники системы здравоохранения, специализирующиеся в этой области, должны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121C9F3-7CB8-4491-B9DE-1E991339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86" y="442452"/>
            <a:ext cx="11931445" cy="615007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Повышать уровень грамотности населения по вопросам ИППП/ИРО и способам их предупреждения, особенно среди тех социальных групп, которые могут быть подвержены повышенному риску заражения.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Проводить с людьми разъяснительную работу по поводу необходимости незамедлительного обращения в медицинские учреждения при появлении симптомов ИППП/ИРО для успешного лечения заболеваний и предотвращения их осложнений. Консультировать пациентов относительно того, как распознавать симптомы подобных заболеваний и куда обращаться за помощью при их обнаружении.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 время бесед с пациентами настоятельно рекомендовать им более безопасную практику сексуальных отношений, в том числе регулярное пользование презервативами, ограничение числа половых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воздержание от вступления в половую жизнь в подростковом возрасте.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97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DE77AC-5B0B-4A88-ADDB-9EF2B63A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15" y="176981"/>
            <a:ext cx="11724969" cy="678425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121C9F3-7CB8-4491-B9DE-1E991339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-1"/>
            <a:ext cx="12192000" cy="6740014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Уметь выявлять инфекции при отсутствии ярко выраженных признаков. Спрашивать о наличии симптомов ИППП/ИРО у пациентов, пришедших на приём по вопросам планирования семьи или по другим поводам. При осмотре пациентов проверять наличие у них признаков ИППП/ИРО. По возможности обследовать их для исключения бессимптомного течения инфекций.</a:t>
            </a:r>
          </a:p>
          <a:p>
            <a:pPr>
              <a:lnSpc>
                <a:spcPct val="14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 допускать ятрогенного инфицирования пациента при проведении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трансцервикальных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процедур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путём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соблюдения общепринятых мер предосторожности, применения асептических методов и исключения наличия цервикальной инфекции или лечение имеющейся инфекции перед проведением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трансцервикальной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процедуры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Принимать меры по эффективному ведению лиц с симптоматическими ИППП/ИРО. Следовать рекомендациям по синдромной диагностике и лечению ИППП/ИРО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Консультировать пациентов по вопросам предупреждения повторного заражения после окончания курса лечения. Настоятельно советовать им соблюдать все предписания, оказывать помощь в информировании их половых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убеждении последних в необходимости прохождения лечения, а также давать рекомендации относительно более надежных средств предохранения.</a:t>
            </a:r>
          </a:p>
          <a:p>
            <a:pPr>
              <a:lnSpc>
                <a:spcPct val="14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51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B84713-2F38-4D2A-94D1-FA6D2AB3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140677"/>
            <a:ext cx="11760592" cy="7174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ВОЗДЕРЖАНИЕ ОТ ВСТУПЛЕНИЯ В ПОЛОВЫЕ ОТНОШЕНИЯ В ПОДРОСТКОВОМ ВОЗРАСТЕ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6D3C9BF-AD8F-4D87-8D1D-667156579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576774"/>
            <a:ext cx="11732455" cy="611944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Подростки могут избежать заражения ИППП и наступления беременности в период, когда они особенно уязвимы, отложив начало половой жизни до более зрелого возраста. Компетентные советы повременить с сексуальными отношениями, вероятно, в большей степени важны в случае молодых женщин, для которых нежелательная беременность или ИППП могут привести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серьёзным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социальным и медицинским проблемам. Организм девочки-подростка крайне уязвим для цервикальных инфекций, которые могут повлечь за собой ВЗОМТ, бесплодие и внематочную беременность. Вместе с тем, подростки должны знать, что когда они примут решение о вступлении в половую связь, они могут найти поддержку и получить конфиденциальную консультацию о способах предохранения от беременности и ИППП, в том числе о правилах пользования презервативами.</a:t>
            </a:r>
          </a:p>
        </p:txBody>
      </p:sp>
    </p:spTree>
    <p:extLst>
      <p:ext uri="{BB962C8B-B14F-4D97-AF65-F5344CB8AC3E}">
        <p14:creationId xmlns:p14="http://schemas.microsoft.com/office/powerpoint/2010/main" val="305539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1714E6-C6A0-42CC-88AA-E2179ADA2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543"/>
            <a:ext cx="10767646" cy="6893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ОГРАНИЧЕНИЕ ЧИСЛА ПОЛОВЫХ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ПАРТНЁРОВ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7A4F97C-3F58-4CFA-8F97-CEF9DBA87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6" y="787791"/>
            <a:ext cx="11718388" cy="583809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Ограничение числа половых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в какой-то мере помочь избежать опасности заражения ИППП. Например, пары, живущие во взаимно моногамных отношениях (когда ни один 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имеет посторонних половых связей), практически не подвержены риску заражения ИППП, если только никто из них не инфицирован иным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путём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Тем не менее у многих моногамных женщин, которые ни разу не нарушили верность своему единственному половому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могут быть обнаружены ИППП. Источником инфицирования в подобных случаях являются внебрачные половые связи супруга. Воздержание от половых контактов – один из способов уберечь себя от риска заражения ИППП, хотя наличие других ИРО при этом не исключается.</a:t>
            </a:r>
          </a:p>
          <a:p>
            <a:pPr>
              <a:lnSpc>
                <a:spcPct val="12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06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A8304A-F46C-4390-A9E2-EBF6BB4FF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00360" cy="7040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ПРАВИЛЬНОЕ И РЕГУЛЯРНОЕ ПОЛЬЗОВАНИЕ ПРЕЗЕРВАТИВАМИ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382D557-A201-47AE-BDDE-00132D91D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942" y="956603"/>
            <a:ext cx="10058400" cy="55848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Презервативы – являются самым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надёжным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доступным средством защиты в ситуации, когда люди стремятся обезопасить себя или своего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какого бы то ни было риска заражения ИППП. Правильное использование презервативов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создаёт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преграду, защищающую организм от проникновения даже мельчайших бактерий и вирусов.</a:t>
            </a:r>
          </a:p>
        </p:txBody>
      </p:sp>
    </p:spTree>
    <p:extLst>
      <p:ext uri="{BB962C8B-B14F-4D97-AF65-F5344CB8AC3E}">
        <p14:creationId xmlns:p14="http://schemas.microsoft.com/office/powerpoint/2010/main" val="308910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CC9CCA-2424-4C54-B4AC-3D77191D5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528495" cy="67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Основные положения 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26C77CE-FEF3-4378-A73B-92B6D1347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75" y="829994"/>
            <a:ext cx="11085342" cy="571148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Санитарное просвещение по вопросам профилактики ИППП/ИРО должно охватывать следующие темы: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правильное и регулярное использование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презервативов;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ограничение количества половых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или воздержание от вступления в половые отношения в подростковом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возрасте;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распознавание симптомов и своевременное обращение за медицинской помощью.</a:t>
            </a:r>
          </a:p>
        </p:txBody>
      </p:sp>
    </p:spTree>
    <p:extLst>
      <p:ext uri="{BB962C8B-B14F-4D97-AF65-F5344CB8AC3E}">
        <p14:creationId xmlns:p14="http://schemas.microsoft.com/office/powerpoint/2010/main" val="320831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C198758-2A88-4609-9C48-FD244B8AD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98474"/>
            <a:ext cx="11915335" cy="65555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Предоставление необходимой информации по проблемам ИППП/ИРО занимает немного времени. Все пациенты с ИППП/ИРО должны быть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проинформированны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 важности доведения курса лечения до конца и способах предупреждения повторного заражения.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Партнёры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пациентов, проходящих лечение от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ИППП также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должны пройти курс терапии. Если же заражение ИРО произошло неполовым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путём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лечение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необязательно. Медицинские работники должны стараться избегать ошибочного отнесения заболеваний к разряду ИППП, в тех случаях, когда они таковыми не являются.  Консультирование всегда должно быть гибким, отвечать индивидуальным потребностям и обстоятельствам каждого пациента и принимать во внимание факторы, препятствующие изменению их поведения.  При консультировании пациентов необходимо делать особый акцент на важности профилактики ИППП/ИРО для: - сохранения репродуктивной способности, - обеспечения безопасной беременности и предотвращения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врождённых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инфекций у детей - снижения риска ВИЧ-инфекции, - помощи находить пути, позволяющие людям жить здоровой и приносящей удовлетворение половой жизнью.  При рассмотрении проблем профилактики ИППП/ИРО вопросы сексуальных отношений должны обсуждаться прямо и открыто. </a:t>
            </a:r>
          </a:p>
        </p:txBody>
      </p:sp>
    </p:spTree>
    <p:extLst>
      <p:ext uri="{BB962C8B-B14F-4D97-AF65-F5344CB8AC3E}">
        <p14:creationId xmlns:p14="http://schemas.microsoft.com/office/powerpoint/2010/main" val="42525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5123" y="980728"/>
            <a:ext cx="9999406" cy="51845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Глобальная стратегия профилактики инфекций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передающихся половым путём,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борьбы с ними, 2006-2015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Глобальная стратегия сектора здравоохранения по инфекциям, передающимся  половым путём 2016-2021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519936" y="3140968"/>
            <a:ext cx="864096" cy="936104"/>
          </a:xfrm>
          <a:prstGeom prst="downArrow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4">
                  <a:lumMod val="50000"/>
                </a:schemeClr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89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F9D44D-4E73-48C1-B65C-6BD1CF63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3" y="365125"/>
            <a:ext cx="11966917" cy="830629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Медицинские работники могут оказать им помощь посредством: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CA8A0DA-F8FD-4B91-BF01-DED894C3A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984738"/>
            <a:ext cx="11802794" cy="56692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повышения грамотности пациентов по вопросам охраны здоровья во время их визитов в медицинские учреждения;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предоставления консультаций, помогающих людям изменить поведение;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проведения просветительской работы среди населения для повышения уровня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осведомлённости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 ИППП/ИРО и содействия изменению негативных представлений и подходов, которые зачастую являются препятствием для здоровых половых отношений.</a:t>
            </a:r>
          </a:p>
          <a:p>
            <a:pPr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3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B0AB29E-A981-4247-BB92-19963C091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39150"/>
            <a:ext cx="11830929" cy="644300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Между санитарным просвещением и консультативной деятельностью есть принципиальная разница. Санитарное просвещение заключается в изложении необходимой информации об основных методах профилактики или лечения ИППП/ИРО и не занимает много времени. В отличие от него, консультирование требует времени для установления доверительных отношений с пациентом, оценки его индивидуальных обстоятельств и соотнесения рекомендаций по мерам профилактики непосредственно с его образом жизни. У перегруженного работой медицинского персонала редко хватает времени на то, чтобы беседовать с каждым пациентом и консультировать его по ИППП/ИРО.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6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B59BF469-1654-4DAE-9D88-AF8EEB36F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5349"/>
            <a:ext cx="10170941" cy="673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23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1EFD82-E9E1-47DA-B1D4-3305B68E6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677" y="365126"/>
            <a:ext cx="11901268" cy="493004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Профессиональные навыки просветительско-консультативной деятельности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6B54C60-0D75-404C-BB22-9E0B821C3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2" y="886264"/>
            <a:ext cx="11957538" cy="5809957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Доброжелательно приветствуйте вашего пациента, обращаясь к нему/ней по имени, и представьтесь сами.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Заверьте вашего пациента, что секретность и конфиденциальность беседы будет гарантирована.  Сядьте на достаточно близком расстоянии от пациента, располагая его к спокойной и доверительной беседе.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Во время беседы старайтесь смотреть в глаза пациенту.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Используйте терминологию, которая будет понятна пациенту.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Внимательно слушайте пациента и следите за его жестикуляцией и мимикой (поза, выражение лица, взгляд и т.д.). Попытайтесь понять его чувства, переживания и точку зрения.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 поддерживайте разговор – кивком или словами «Расскажите об этом подробнее».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55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C1EFD82-E9E1-47DA-B1D4-3305B68E6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027877" cy="324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Профессиональные навыки просветительско-консультативной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деятельности: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6B54C60-0D75-404C-BB22-9E0B821C3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5" y="604911"/>
            <a:ext cx="11746523" cy="6119446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беседе используйте вопросы, предполагающие развернутые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 отличие от вопросов, на которые можно ответить только «да» и «нет».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Сообщайте соответствующую, относящуюся к делу информацию.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Старайтесь определить реальные проблемы и тревоги пациента.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Предложите пациенту различные варианты их решения.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Уважайте право выбора пациента.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Всегда проверяйте, насколько правильно пациент понял все то,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чём шёл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разговор, попросив его повторить наиболее важные моменты. </a:t>
            </a:r>
          </a:p>
          <a:p>
            <a:pPr>
              <a:lnSpc>
                <a:spcPct val="10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рекомендуется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- постоянно входить и выходить из комнаты во время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приёма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позволять другим медработникам прерывать беседу - постоянно делать записи во время рассказа пациента - высказывать осуждающие замечания или выражать негативное отношение своим видом.</a:t>
            </a:r>
          </a:p>
          <a:p>
            <a:pPr>
              <a:lnSpc>
                <a:spcPct val="10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2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643D68-0D2C-4EB2-819C-30936D7AB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54745"/>
            <a:ext cx="10542564" cy="57677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САНИТАРНОЕ ПРОСВЕЩЕНИЕ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823C2F2-20A9-4B7E-A174-4BC91835F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618978"/>
            <a:ext cx="11943471" cy="60772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 пациенты должны быть осведомлены о видах ИППП/ИРО, путях их распространения и способах их предупреждения. Медицинские работники должны выражать позитивное отношение к сексуальной природе человека и подчеркивать достоинства здоровой половой жизни в условиях, когда здоровье и репродуктивные способности не подвергаются риску. В информационном блоке 4.2 приводится перечень основных сведений, которые следует сообщать пациентам в рамках курса санитарного просвещения. Кроме того: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Если пациентка обратилась в клинику по вопросам планирования семьи, с ней должна быть проведена беседа об ИППП/ИРО, о том, как уберечься от заражения ими и как распознать признаки этих заболеваний. В ходе беседы следует обратить особое внимание на то, что правильное и регулярное использование презервативов является единственным способом предупреждения одновременно нежелательной беременности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ИППП (двойная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защита).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67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11015"/>
            <a:ext cx="12192000" cy="64148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пациентка беременна, необходимо, чтобы она осознала всю важность предотвращения ИППП/ ИРО в период беременности, а также прохождения обследования на наличие сифилиса, ВИЧ или других инфекций, которые могут представлять опасность для её здоровья или исхода её беременности.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Пациентам, которые обращаются в клинику с симптомами ИППП/ИРО, должно быть настоятельно рекомендовано пройти назначенное лечение. Следует также обсудить с ними меры профилактики и, если заболевание приобретено половым путём, пригласить на лечение их половых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02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B3B840-25AE-4E96-9DF9-CF0CD373A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669172" cy="605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Памятка: «Что надо знать пациентам»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5CF2D59-A3A2-4F6F-B039-A25728C9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49" y="872198"/>
            <a:ext cx="11000936" cy="530476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Общая информация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ИППП/ИРО 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Каким образом ИППП передаются от одного человека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другому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 то время, как ИРО не передаются).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Каковы последствия ИППП/ИРО, в том числе бесплодие и неблагополучные исходы беременности.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связаны между собой ИППП и ВИЧ-инфекция и какое поведение способствует распространению этих инфекций. </a:t>
            </a:r>
          </a:p>
        </p:txBody>
      </p:sp>
    </p:spTree>
    <p:extLst>
      <p:ext uri="{BB962C8B-B14F-4D97-AF65-F5344CB8AC3E}">
        <p14:creationId xmlns:p14="http://schemas.microsoft.com/office/powerpoint/2010/main" val="42881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B3B840-25AE-4E96-9DF9-CF0CD373A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Памятка: «Что надо знать пациентам»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5CF2D59-A3A2-4F6F-B039-A25728C9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0332"/>
            <a:ext cx="12056012" cy="585216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Меры предупреждения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ИППП.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Где можно достать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презервативы.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Правильное и регулярное пользование презервативами (особенно при вступлении в половую связь с новыми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Сокращение числа половых партнеров. </a:t>
            </a:r>
          </a:p>
          <a:p>
            <a:pPr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Воздержание от вступления в сексуальные отношения в подростковом возрасте.  Использование альтернативных вариантов секса, не включающих проникающий половой акт.  Выработка навыков обсуждения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вопросов безопасного секса. </a:t>
            </a:r>
          </a:p>
        </p:txBody>
      </p:sp>
    </p:spTree>
    <p:extLst>
      <p:ext uri="{BB962C8B-B14F-4D97-AF65-F5344CB8AC3E}">
        <p14:creationId xmlns:p14="http://schemas.microsoft.com/office/powerpoint/2010/main" val="402830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D433A46-FFF5-4147-B102-70BC43167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182880"/>
            <a:ext cx="11844997" cy="651334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Нормальные биологические и эмоциональные изменения.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Положительные эффекты от здоровой половой жизни.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Когда и каким образом можно получить консультативную помощь по поводу тех или иных проблем.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Симптомы ИППП/ИРО  На что обращать внимание и что означают различные симптомы.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Своевременное обращение за медицинской помощью.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Лечение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ИППП/ИРО.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Как правильно принимать назначенные препараты.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Необходимость воздержания от секса или обязательное пользование презервативами при половых контактах в период лечения.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Важность направления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партнёра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лечение.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Признаки, требующие повторного обращения в клинику.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4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B75C39-F1C8-4E52-8080-655443334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28650"/>
            <a:ext cx="10877550" cy="6286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Перспективное видение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E28447A-6DCC-44DB-888A-B64349464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257300"/>
            <a:ext cx="11976100" cy="5317236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ru-RU" dirty="0"/>
              <a:t>Нулевой уровень новых случаев инфицирования, нулевой уровень осложнений и случаев смерти, связанных с инфекциями, </a:t>
            </a:r>
            <a:r>
              <a:rPr lang="ru-RU" dirty="0" smtClean="0"/>
              <a:t>передающимися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половым </a:t>
            </a:r>
            <a:r>
              <a:rPr lang="ru-RU" dirty="0" smtClean="0"/>
              <a:t>путём</a:t>
            </a:r>
            <a:r>
              <a:rPr lang="ru-RU" dirty="0"/>
              <a:t>, а также нулевой уровень дискриминации в мире, где каждый человек имеет бесплатный и беспрепятственный доступ к услугам по профилактике и лечению </a:t>
            </a:r>
            <a:r>
              <a:rPr lang="ru-RU" dirty="0" smtClean="0"/>
              <a:t>  ИППП, </a:t>
            </a:r>
            <a:r>
              <a:rPr lang="ru-RU" dirty="0"/>
              <a:t>благодаря чему люди могут прожить долгую и здоровую жизнь.    </a:t>
            </a:r>
            <a:endParaRPr lang="ru-RU" dirty="0" smtClean="0"/>
          </a:p>
          <a:p>
            <a:pPr marL="109728" indent="0" algn="ctr">
              <a:lnSpc>
                <a:spcPct val="12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5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681D56-4B1E-4CA1-BFAE-A9E83073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1908"/>
            <a:ext cx="11999742" cy="6758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Санитарное просвещение при работе с пациентом  в период лечения ИППП/ИРО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59CFBEB-35C1-46DA-AC14-2F5D23AC8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48640"/>
            <a:ext cx="12192000" cy="614758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ru-RU" dirty="0"/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Настоятельно советуйте пациентам обращаться за квалифицированной медицинской помощью в свою поликлинику или к врачу. Не рекомендуйте заниматься самолечением или принимать лечебные средства из нелицензированных источников.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Убеждайте пациентов в необходимости пройти полный курс терапии. Преждевременное прекращение лечения сразу после исчезновения симптомов заболеваний является типичной причиной неэффективного лечения. Не рекомендуйте пациентам делить предписанные дозы препаратов со своими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партнёрами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Избегайте относить заболевание к категории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ИППП пока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диагноз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ещё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окончательно не установлен. Многие ИРО не передаются половым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путём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и это следует объяснить пациентам (равно как и 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партнёрам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07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015" y="253218"/>
            <a:ext cx="11816862" cy="6443004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Рекомендуйте, чтобы половые партнёры также прошли курс лечения в случаях, когда это необходимо. Лечение партнёра показано при наличии у женщин генитальных язв, признаков цервицита или ВЗОМТ, однако консультировать пациентов по этому вопросу следует очень осторожно во избежание неверного понимания ситуации и потенциального конфликта между партнёрами.</a:t>
            </a:r>
          </a:p>
          <a:p>
            <a:pPr>
              <a:lnSpc>
                <a:spcPct val="13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Подчеркните, какие меры могут предпринимать пациенты, чтобы обезопасить себя от повторного заражения. В частности, это предполагает информирование пациентов о возможных способах безопасного секса и о необходимости пользования презервативами, но могут потребоваться и более подробные консультации.</a:t>
            </a:r>
          </a:p>
          <a:p>
            <a:pPr>
              <a:lnSpc>
                <a:spcPct val="13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86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EB0F5CA-0501-49AF-87F6-057C7528C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472225" cy="8299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Особенности консультирования молодых людей</a:t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B51E7DF-A49D-4072-9C47-5288D1C90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92369"/>
            <a:ext cx="12192000" cy="623198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Консультирование молодых людей может занять больше времени.  Юноши и девушки должны быть уверены в том, что сохранение врачебной тайны и конфиденциальность будут гарантированы.  Постарайтесь выяснить, есть ли у вашего юного пациента близкий человек, с которым он может поделиться своими проблемами.  Не упускайте из виду возможность сексуального насилия или домогательства. При большой разнице в возрасте между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партнёрами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более высока вероятность принудительных половых контактов, в силу чего они могут быть сопряжены с повышенным риском заражения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ВИЧ инфекцией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или ИППП.  Убедитесь, что пациент имеет представление о естественном процессе сексуального развития и знает, каким образом наступает беременность.  Убедитесь, что пациент понимает, что можно отказаться от сексуальных отношений.  </a:t>
            </a:r>
          </a:p>
        </p:txBody>
      </p:sp>
    </p:spTree>
    <p:extLst>
      <p:ext uri="{BB962C8B-B14F-4D97-AF65-F5344CB8AC3E}">
        <p14:creationId xmlns:p14="http://schemas.microsoft.com/office/powerpoint/2010/main" val="26635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1354"/>
            <a:ext cx="10753578" cy="58956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просветительско-консультативной работе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молодёжью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оказаться полезным использование методов взаимного обучения.  Убедитесь, что подростки могут себе материально позволить все необходимые для лечения ИРО препараты и смогут довести лечение до конца. Молодые люди особенно склонны к тому, чтобы прекращать или прерывать лечение, если у них появляются неожиданные побочные эффекты.  Назначайте контрольные визиты в удобное для них время.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62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E60AC2-FDA7-419A-966D-90826B38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5" y="365126"/>
            <a:ext cx="12140418" cy="5070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Компоненты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физикального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обследования, одинаковые для мужчин и женщин: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9519C2D-39D2-4F49-910B-B3C0D8FF9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1083212"/>
            <a:ext cx="11873132" cy="551453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/>
              <a:t>•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осмотр кожных покровов и видимых слизистых оболочек при достаточном освещении;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оценка общих симптомов: потеря веса, лихорадка, увеличенные лимфоузлы (пальпация лимфоузлов всех групп);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• при осмотре наружных половых органов обращают внимание на состояние кожных покровов, выделения из мочеполовых органов, патологические изменения и анатомические дефекты;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осмотр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перианальной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области;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если пациент практикует анальные половые сношения и/или у него наблюдаются симптомы поражения прямой кишки, показано проведение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аноскопии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специалистом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ректороманоскопия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0053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C7CEED-A2D9-490A-B6FB-4D0CF2F13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84766" cy="3804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Относящиеся к юношам и взрослым мужчинам: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F333D2F-F59D-4DE1-B6E8-4FA7DFE0A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0" y="858128"/>
            <a:ext cx="11254155" cy="57396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пальпация мошонки (обращают особое внимание на придатки яичек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если имеется крайняя плоть, необходимо отодвинуть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её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осмотреть головку полового члена;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врач, проводящий осмотр, либо сам пациент должны надавить на половой член, чтобы выявить выделения из мочеиспускательного канала, если они есть;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пальцевое ректальное исследование для оценки состояния предстательной железы.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15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6841BD-FB14-4CB0-ABB5-A1E29DAD4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430022" cy="3945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Относящиеся к девушкам и взрослым женщинам: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0A88F1-E556-4A96-B40D-DB33874B8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069144"/>
            <a:ext cx="11296356" cy="559894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обязательно раздвигают половые губы, чтобы осмотреть вульву и вход во влагалище;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осмотр шейки матки и влагалища с помощью гинекологического зеркала, оценка характера выделений из канала шейки матки и влагалища;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бимануальное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гинекологическое исследование для выявления болезненности матки, маточных труб, яичников,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объёмных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образований в малом тазу;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кольпоскопия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наличии показаний. </a:t>
            </a:r>
          </a:p>
        </p:txBody>
      </p:sp>
    </p:spTree>
    <p:extLst>
      <p:ext uri="{BB962C8B-B14F-4D97-AF65-F5344CB8AC3E}">
        <p14:creationId xmlns:p14="http://schemas.microsoft.com/office/powerpoint/2010/main" val="84013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44F4BC-AFE0-4E0C-A4BC-C6817C2C0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1" y="1"/>
            <a:ext cx="11859065" cy="1097280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Методы лабораторной диагностики инфекций, имеющих половой путь передачи и/или поражающих репродуктивные органы, включают: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F9F2782-73BC-4E79-BACC-3FD242AD7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1055077"/>
            <a:ext cx="11971606" cy="5655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микроскопическое исследование окрашенного или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нативного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препарата;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иммунофлюоресцентное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исследование — определение структурных антигенов с помощью меченных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флюорохромом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антител;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культуральное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исследование — культивирование на искусственных питательных средах;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иммуноферментный анализ — определение антигенов возбудителя;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иммуноферментный анализ — определение циркулирующих антител, серологическое исследование;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• молекулярно-биологические методы — группа методов, направленных на выявление нуклеиновых кислот (РНК и ДНК) микроорганизмов (гибридизация и амплификация нуклеиновых кислот).</a:t>
            </a:r>
          </a:p>
        </p:txBody>
      </p:sp>
    </p:spTree>
    <p:extLst>
      <p:ext uri="{BB962C8B-B14F-4D97-AF65-F5344CB8AC3E}">
        <p14:creationId xmlns:p14="http://schemas.microsoft.com/office/powerpoint/2010/main" val="348655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1C8954-8CA1-488D-AE6A-63E05C53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070080" cy="64711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Принципы ведения пациентов с ИППП и обследования половых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519D995-2D66-4FCB-A018-D40B24C2E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5" y="450166"/>
            <a:ext cx="12093525" cy="6407834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Целесообразно осуществлять ведение пациента с ИППП в одном медицинском учреждении, имеющем соответствующую лицензию. Задачи лечащего врача — провести адекватное обследование и консультирование, обследовать половых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больного, назначить лечение, убедиться в разрешении клинических симптомов и/или элиминации возбудителей бактериальных ИППП. Если это невозможно, пациента направляют в соответствующее учреждение для организации обследования, лечения и наблюдения. Если больной по-прежнему подвергается риску заражения ИППП, ему рекомендуют раз в три месяца обследоваться на гонорею,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хламидийную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инфекцию, сифилис и ВИЧ-инфекцию, а также стремиться к безопасному половому поведению. Уведомление половых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один из методов вторичной профилактики ИППП, с помощью которого выявляют, консультируют, обследуют и проводят лечение половых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партнёров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Это не только оправдано для предупреждения распространения ИППП, но и снижает риск повторного заражения самого пациента. Уведомить своих половых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может сам больной; это могут сделать также врач или другие работники здравоохранения. Разных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партнёров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одного и того же больного зачастую уведомляют разными способами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0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167" y="253218"/>
            <a:ext cx="11296356" cy="630232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Самостоятельное уведомление пациентом с ИППП: пациент полностью берёт на себя уведомление своих партнёров о возможности заражения ИППП и направление их в соответствующие учреждения. Врач договаривается о сроке (обычно 24—48 ч), в течение которого больной сообщает своим половым партнёрам о возможности заражения и направляет их в соответствующие учреждения. </a:t>
            </a:r>
          </a:p>
          <a:p>
            <a:pPr>
              <a:lnSpc>
                <a:spcPct val="12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Уведомление врачом или другими представителями органов здравоохранения: с согласия пациента врач берет на себя конфиденциальное уведомление его половых партнеров о том, что они могли заразиться ИППП.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31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198D32C-2B1F-4941-A438-7E7CCB89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920CEF6-116F-413A-9130-06F118AC6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930" y="2249424"/>
            <a:ext cx="9018270" cy="4325112"/>
          </a:xfrm>
        </p:spPr>
        <p:txBody>
          <a:bodyPr/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Положить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конец эпидемиям инфекций,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передающихся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половым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путём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представляющих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серьёзную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угрозу здоровью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64565"/>
            <a:ext cx="10500359" cy="48123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10AD3A-65AC-44B1-99FC-73DDF6ACA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515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Глобальные целевые показатели на 2030 г.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3B13CB8-2C65-423B-BCE3-305185ADD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1337310"/>
            <a:ext cx="11944350" cy="5237226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lnSpc>
                <a:spcPct val="130000"/>
              </a:lnSpc>
              <a:buNone/>
            </a:pPr>
            <a:r>
              <a:rPr lang="ru-RU" dirty="0"/>
              <a:t>Согласованные усилия, направленные на скорейшее расширение масштабов эффективных мер вмешательства и услуг, могут обеспечить достижение цели прекращения эпидемии </a:t>
            </a:r>
            <a:r>
              <a:rPr lang="ru-RU" dirty="0" smtClean="0"/>
              <a:t> ИППП, </a:t>
            </a:r>
            <a:r>
              <a:rPr lang="ru-RU" dirty="0"/>
              <a:t>как </a:t>
            </a:r>
            <a:r>
              <a:rPr lang="ru-RU" dirty="0" smtClean="0"/>
              <a:t>серьёзной </a:t>
            </a:r>
            <a:r>
              <a:rPr lang="ru-RU" dirty="0"/>
              <a:t>угрозы здоровью населения к 2030 г. </a:t>
            </a:r>
            <a:r>
              <a:rPr lang="ru-RU" dirty="0" smtClean="0"/>
              <a:t>путём </a:t>
            </a:r>
            <a:r>
              <a:rPr lang="ru-RU" dirty="0"/>
              <a:t>достижения следующих амбициозных целевых показателей: 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ru-RU" dirty="0"/>
              <a:t>• сокращение числа случаев инфекции, вызванной T. </a:t>
            </a:r>
            <a:r>
              <a:rPr lang="ru-RU" dirty="0" err="1"/>
              <a:t>pallidum</a:t>
            </a:r>
            <a:r>
              <a:rPr lang="ru-RU" dirty="0"/>
              <a:t>, на 90% во всем </a:t>
            </a:r>
            <a:r>
              <a:rPr lang="ru-RU" dirty="0" smtClean="0"/>
              <a:t>мире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ru-RU" dirty="0" smtClean="0"/>
              <a:t> </a:t>
            </a:r>
            <a:r>
              <a:rPr lang="ru-RU" dirty="0"/>
              <a:t>(по сравнению с глобальным исходным показателем 2018 г.); 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ru-RU" dirty="0"/>
              <a:t>• сокращение числа случаев инфекции, вызванной N. </a:t>
            </a:r>
            <a:r>
              <a:rPr lang="ru-RU" dirty="0" err="1"/>
              <a:t>gonorrhoea</a:t>
            </a:r>
            <a:r>
              <a:rPr lang="ru-RU" dirty="0"/>
              <a:t>, на 90% во всем мире (по сравнению с глобальным исходным показателем 2018 г.); 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ru-RU" dirty="0"/>
              <a:t>• ≤50 случаев </a:t>
            </a:r>
            <a:r>
              <a:rPr lang="ru-RU" dirty="0" smtClean="0"/>
              <a:t>врождённого </a:t>
            </a:r>
            <a:r>
              <a:rPr lang="ru-RU" dirty="0"/>
              <a:t>сифилиса на 100 000 </a:t>
            </a:r>
            <a:r>
              <a:rPr lang="ru-RU" dirty="0" smtClean="0"/>
              <a:t>живорождённых </a:t>
            </a:r>
            <a:r>
              <a:rPr lang="ru-RU" dirty="0"/>
              <a:t>в 80% </a:t>
            </a:r>
            <a:r>
              <a:rPr lang="ru-RU" dirty="0" smtClean="0"/>
              <a:t>стран;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ru-RU" dirty="0" smtClean="0"/>
              <a:t> </a:t>
            </a:r>
            <a:r>
              <a:rPr lang="ru-RU" dirty="0"/>
              <a:t>• </a:t>
            </a:r>
            <a:r>
              <a:rPr lang="ru-RU" dirty="0" smtClean="0"/>
              <a:t>в </a:t>
            </a:r>
            <a:r>
              <a:rPr lang="ru-RU" dirty="0"/>
              <a:t>странах, где в национальную программу иммунизации включена вакцинация против вируса папилломы человека, обеспечение охвата иммунизацией не менее 90% населения на национальном уровне и не менее 80% населения в каждом </a:t>
            </a:r>
            <a:r>
              <a:rPr lang="ru-RU" dirty="0" smtClean="0"/>
              <a:t>округе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ru-RU" dirty="0" smtClean="0"/>
              <a:t> </a:t>
            </a:r>
            <a:r>
              <a:rPr lang="ru-RU" dirty="0"/>
              <a:t>(или соответствующей единице территориально-административного деления).</a:t>
            </a:r>
          </a:p>
        </p:txBody>
      </p:sp>
    </p:spTree>
    <p:extLst>
      <p:ext uri="{BB962C8B-B14F-4D97-AF65-F5344CB8AC3E}">
        <p14:creationId xmlns:p14="http://schemas.microsoft.com/office/powerpoint/2010/main" val="358583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E891A9-7DA7-458C-A4B9-806BD918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62940"/>
            <a:ext cx="11117580" cy="51435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построена на следующих принципах: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0C0F495-5C5D-4AF3-B59F-BA1356EF2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" y="1314450"/>
            <a:ext cx="11715750" cy="533781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• всеобщий охват услугами здравоохранения; </a:t>
            </a:r>
          </a:p>
          <a:p>
            <a:pPr marL="109728" indent="0">
              <a:buNone/>
            </a:pPr>
            <a:r>
              <a:rPr lang="ru-RU" dirty="0"/>
              <a:t>• руководящая роль и </a:t>
            </a:r>
            <a:r>
              <a:rPr lang="ru-RU" dirty="0" smtClean="0"/>
              <a:t>подотчётность </a:t>
            </a:r>
            <a:r>
              <a:rPr lang="ru-RU" dirty="0"/>
              <a:t>государства; </a:t>
            </a:r>
          </a:p>
          <a:p>
            <a:pPr marL="109728" indent="0">
              <a:buNone/>
            </a:pPr>
            <a:r>
              <a:rPr lang="ru-RU" dirty="0"/>
              <a:t>• меры вмешательства, услуги и политика основаны на фактических данных; </a:t>
            </a:r>
          </a:p>
          <a:p>
            <a:pPr marL="109728" indent="0">
              <a:buNone/>
            </a:pPr>
            <a:r>
              <a:rPr lang="ru-RU" dirty="0"/>
              <a:t>• защита и соблюдение прав человека, обеспечение гендерного равенства и соблюдение принципа справедливости в отношении здоровья; </a:t>
            </a:r>
          </a:p>
          <a:p>
            <a:pPr marL="109728" indent="0">
              <a:buNone/>
            </a:pPr>
            <a:r>
              <a:rPr lang="ru-RU" dirty="0"/>
              <a:t>• </a:t>
            </a:r>
            <a:r>
              <a:rPr lang="ru-RU" dirty="0" smtClean="0"/>
              <a:t>партнёрство</a:t>
            </a:r>
            <a:r>
              <a:rPr lang="ru-RU" dirty="0"/>
              <a:t>, интеграция и связи с другими соответствующими секторами, программами и стратегиями; </a:t>
            </a:r>
          </a:p>
          <a:p>
            <a:pPr marL="109728" indent="0">
              <a:buNone/>
            </a:pPr>
            <a:r>
              <a:rPr lang="ru-RU" dirty="0"/>
              <a:t>• эффективное вовлечение и расширение прав и возможностей лиц, наиболее затронутых инфекциями,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передающимися </a:t>
            </a:r>
            <a:r>
              <a:rPr lang="ru-RU" dirty="0" smtClean="0"/>
              <a:t> половым путём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68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721CC7C-075E-4F5A-9E73-224DBE44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94360"/>
            <a:ext cx="11174730" cy="26289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Первоочередные действия стран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A11266-93C0-4A07-BFA6-D49D32CAB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" y="857250"/>
            <a:ext cx="11955780" cy="5897880"/>
          </a:xfrm>
        </p:spPr>
        <p:txBody>
          <a:bodyPr>
            <a:noAutofit/>
          </a:bodyPr>
          <a:lstStyle/>
          <a:p>
            <a:pPr marL="109728" indent="0" algn="ctr">
              <a:lnSpc>
                <a:spcPct val="13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Укреплять систему эпидемиологического надзора за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ИППП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интегрировать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национальную информационную систему здравоохранения в рамках укрепления системы здравоохранения, используя стандартизированные показатели и методологии согласно рекомендациям ВОЗ; добиваться того, чтобы методы сбора данных обеспечивали информацию высокого качества, отвечали этическим нормам и не представляли риска для местных сообществ или работников здравоохранения.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Повысить степень детализации данных, в том числе посредством: более качественного сбора дезагрегированных данных, связанных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ИППП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различных факторов стратификации, включая возраст, пол, принадлежность 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определённой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населения и местонахождение; вовлечения затронутых сообществ и особых групп населения для получения данных высокого качества и проведения анализа.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52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390" y="628650"/>
            <a:ext cx="10584180" cy="5945886"/>
          </a:xfrm>
        </p:spPr>
        <p:txBody>
          <a:bodyPr>
            <a:normAutofit/>
          </a:bodyPr>
          <a:lstStyle/>
          <a:p>
            <a:pPr marL="109728" indent="0" algn="ctr">
              <a:lnSpc>
                <a:spcPct val="130000"/>
              </a:lnSpc>
              <a:buClr>
                <a:schemeClr val="accent5">
                  <a:lumMod val="50000"/>
                </a:schemeClr>
              </a:buCl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 Выявлять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группы населения, наиболее подверженные риску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ИППП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места, где в основном происходит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передача;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механизмы, стимулирующие участие затронутых сообществ; постоянно регистрировать случаи заболеваний и проводить периодические оценки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распространённости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ИППП,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оценивать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масштабы 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группах населения, в том числе  посредством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дезагрегирования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данных; описывать эпидемии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ИППП 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измерять их воздействие с точки зрения последствий и затрат;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lnSpc>
                <a:spcPct val="130000"/>
              </a:lnSpc>
              <a:buClr>
                <a:schemeClr val="accent5">
                  <a:lumMod val="50000"/>
                </a:schemeClr>
              </a:buCl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6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4240</Words>
  <Application>Microsoft Office PowerPoint</Application>
  <PresentationFormat>Произвольный</PresentationFormat>
  <Paragraphs>198</Paragraphs>
  <Slides>50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50</vt:i4>
      </vt:variant>
    </vt:vector>
  </HeadingPairs>
  <TitlesOfParts>
    <vt:vector size="52" baseType="lpstr">
      <vt:lpstr>Тема Office</vt:lpstr>
      <vt:lpstr>Городская</vt:lpstr>
      <vt:lpstr> </vt:lpstr>
      <vt:lpstr>Презентация PowerPoint</vt:lpstr>
      <vt:lpstr> Глобальная стратегия профилактики инфекций, передающихся половым путём,  и борьбы с ними, 2006-2015 г.г.    Глобальная стратегия сектора здравоохранения по инфекциям, передающимся  половым путём 2016-2021 г.г.</vt:lpstr>
      <vt:lpstr>Перспективное видение </vt:lpstr>
      <vt:lpstr>Общая цель </vt:lpstr>
      <vt:lpstr>Глобальные целевые показатели на 2030 г. </vt:lpstr>
      <vt:lpstr>Стратегия построена на следующих принципах: </vt:lpstr>
      <vt:lpstr>Первоочередные действия стран </vt:lpstr>
      <vt:lpstr>Презентация PowerPoint</vt:lpstr>
      <vt:lpstr>Презентация PowerPoint</vt:lpstr>
      <vt:lpstr>Группы риска</vt:lpstr>
      <vt:lpstr>Согласно Глобальной стратегии профилактики  ИППП разработанной ВОЗ, к группам риска, уязвимым по  ним, относятся: </vt:lpstr>
      <vt:lpstr>       При определении комплекса мер вмешательства в каждой стране следует принимать во внимание возможность сочетанных инфекций. </vt:lpstr>
      <vt:lpstr>Хотя основные меры вмешательства и услуги будут разными в зависимости от условий и эпидемиологической обстановки в каждой стране, необходимо обеспечить охват всех следующих областей вмешательства: </vt:lpstr>
      <vt:lpstr>Наиболее действенным способом предупреждения ИППП является комбинированная профилактика. </vt:lpstr>
      <vt:lpstr>Презентация PowerPoint</vt:lpstr>
      <vt:lpstr>Презентация PowerPoint</vt:lpstr>
      <vt:lpstr>Основные методы профилактики на популяционном уровне</vt:lpstr>
      <vt:lpstr>Основные методы профилактики на популяционном уровне</vt:lpstr>
      <vt:lpstr>Презентация PowerPoint</vt:lpstr>
      <vt:lpstr>Презентация PowerPoint</vt:lpstr>
      <vt:lpstr> Лучшим способом предупреждения ИППП является предупреждение возможности заражения. </vt:lpstr>
      <vt:lpstr> Работники системы здравоохранения, специализирующиеся в этой области, должны: </vt:lpstr>
      <vt:lpstr>  </vt:lpstr>
      <vt:lpstr>ВОЗДЕРЖАНИЕ ОТ ВСТУПЛЕНИЯ В ПОЛОВЫЕ ОТНОШЕНИЯ В ПОДРОСТКОВОМ ВОЗРАСТЕ </vt:lpstr>
      <vt:lpstr>ОГРАНИЧЕНИЕ ЧИСЛА ПОЛОВЫХ ПАРТНЁРОВ </vt:lpstr>
      <vt:lpstr>ПРАВИЛЬНОЕ И РЕГУЛЯРНОЕ ПОЛЬЗОВАНИЕ ПРЕЗЕРВАТИВАМИ </vt:lpstr>
      <vt:lpstr>Основные положения  </vt:lpstr>
      <vt:lpstr>Презентация PowerPoint</vt:lpstr>
      <vt:lpstr>Медицинские работники могут оказать им помощь посредством: </vt:lpstr>
      <vt:lpstr>Презентация PowerPoint</vt:lpstr>
      <vt:lpstr>Презентация PowerPoint</vt:lpstr>
      <vt:lpstr> Профессиональные навыки просветительско-консультативной деятельности </vt:lpstr>
      <vt:lpstr> Профессиональные навыки просветительско-консультативной деятельности: </vt:lpstr>
      <vt:lpstr>САНИТАРНОЕ ПРОСВЕЩЕНИЕ </vt:lpstr>
      <vt:lpstr>Презентация PowerPoint</vt:lpstr>
      <vt:lpstr>Памятка: «Что надо знать пациентам» </vt:lpstr>
      <vt:lpstr>Памятка: «Что надо знать пациентам» </vt:lpstr>
      <vt:lpstr>Презентация PowerPoint</vt:lpstr>
      <vt:lpstr>Санитарное просвещение при работе с пациентом  в период лечения ИППП/ИРО </vt:lpstr>
      <vt:lpstr>Презентация PowerPoint</vt:lpstr>
      <vt:lpstr> Особенности консультирования молодых людей </vt:lpstr>
      <vt:lpstr>Презентация PowerPoint</vt:lpstr>
      <vt:lpstr>Компоненты физикального обследования, одинаковые для мужчин и женщин: </vt:lpstr>
      <vt:lpstr>Относящиеся к юношам и взрослым мужчинам:</vt:lpstr>
      <vt:lpstr>Относящиеся к девушкам и взрослым женщинам: </vt:lpstr>
      <vt:lpstr>Методы лабораторной диагностики инфекций, имеющих половой путь передачи и/или поражающих репродуктивные органы, включают: </vt:lpstr>
      <vt:lpstr>Принципы ведения пациентов с ИППП и обследования половых партнёров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Регистратор</dc:creator>
  <cp:lastModifiedBy>Admin</cp:lastModifiedBy>
  <cp:revision>48</cp:revision>
  <dcterms:created xsi:type="dcterms:W3CDTF">2019-02-06T17:18:34Z</dcterms:created>
  <dcterms:modified xsi:type="dcterms:W3CDTF">2019-02-12T17:04:31Z</dcterms:modified>
</cp:coreProperties>
</file>